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1" r:id="rId18"/>
    <p:sldId id="276" r:id="rId19"/>
    <p:sldId id="263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Spol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Ženski</c:v>
                </c:pt>
                <c:pt idx="1">
                  <c:v>Moški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24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Starost</c:v>
                </c:pt>
              </c:strCache>
            </c:strRef>
          </c:tx>
          <c:cat>
            <c:numRef>
              <c:f>List1!$A$2:$A$4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17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1</c:v>
                </c:pt>
                <c:pt idx="1">
                  <c:v>37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Vaje, ki smo jih izvajali so bile zanimive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Ocena 1</c:v>
                </c:pt>
                <c:pt idx="1">
                  <c:v>Ocena 2</c:v>
                </c:pt>
                <c:pt idx="2">
                  <c:v>Ocena 3</c:v>
                </c:pt>
                <c:pt idx="3">
                  <c:v>Ocena 4</c:v>
                </c:pt>
                <c:pt idx="4">
                  <c:v>Ocena 5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13</c:v>
                </c:pt>
                <c:pt idx="3">
                  <c:v>16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04320"/>
        <c:axId val="25705856"/>
      </c:barChart>
      <c:catAx>
        <c:axId val="2570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5705856"/>
        <c:crosses val="autoZero"/>
        <c:auto val="1"/>
        <c:lblAlgn val="ctr"/>
        <c:lblOffset val="100"/>
        <c:noMultiLvlLbl val="0"/>
      </c:catAx>
      <c:valAx>
        <c:axId val="2570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0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Vaje mišična moč, EMG in segrevanje mišice so bile zanimive.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Ocena 1</c:v>
                </c:pt>
                <c:pt idx="1">
                  <c:v>Ocena 2</c:v>
                </c:pt>
                <c:pt idx="2">
                  <c:v>Ocena 3</c:v>
                </c:pt>
                <c:pt idx="3">
                  <c:v>Ocena 4</c:v>
                </c:pt>
                <c:pt idx="4">
                  <c:v>Ocena 5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20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25952"/>
        <c:axId val="51208960"/>
      </c:barChart>
      <c:catAx>
        <c:axId val="2572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51208960"/>
        <c:crosses val="autoZero"/>
        <c:auto val="1"/>
        <c:lblAlgn val="ctr"/>
        <c:lblOffset val="100"/>
        <c:noMultiLvlLbl val="0"/>
      </c:catAx>
      <c:valAx>
        <c:axId val="5120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2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 potrjenimi hipotezami, rezultati in novimi spoznanji smo zadovoljni.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Ocena 1</c:v>
                </c:pt>
                <c:pt idx="1">
                  <c:v>Ocena 2</c:v>
                </c:pt>
                <c:pt idx="2">
                  <c:v>Ocena 3</c:v>
                </c:pt>
                <c:pt idx="3">
                  <c:v>Ocena 4</c:v>
                </c:pt>
                <c:pt idx="4">
                  <c:v>Ocena 5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12</c:v>
                </c:pt>
                <c:pt idx="3">
                  <c:v>19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06592"/>
        <c:axId val="73808128"/>
      </c:barChart>
      <c:catAx>
        <c:axId val="7380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73808128"/>
        <c:crosses val="autoZero"/>
        <c:auto val="1"/>
        <c:lblAlgn val="ctr"/>
        <c:lblOffset val="100"/>
        <c:noMultiLvlLbl val="0"/>
      </c:catAx>
      <c:valAx>
        <c:axId val="7380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80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Senzorje, vmesnik </a:t>
            </a:r>
            <a:r>
              <a:rPr lang="sl-SI" dirty="0" err="1" smtClean="0"/>
              <a:t>LabQuest</a:t>
            </a:r>
            <a:r>
              <a:rPr lang="sl-SI" dirty="0" smtClean="0"/>
              <a:t> </a:t>
            </a:r>
            <a:r>
              <a:rPr lang="sl-SI" dirty="0"/>
              <a:t>in program </a:t>
            </a:r>
            <a:r>
              <a:rPr lang="sl-SI" dirty="0" err="1" smtClean="0"/>
              <a:t>Logger</a:t>
            </a:r>
            <a:r>
              <a:rPr lang="sl-SI" dirty="0" smtClean="0"/>
              <a:t> Lite </a:t>
            </a:r>
            <a:r>
              <a:rPr lang="sl-SI" dirty="0"/>
              <a:t>znam uporabljati.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Senzorje, vmesnik Labquest in program LoggerLite znam uporabljati.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Ocena 1</c:v>
                </c:pt>
                <c:pt idx="1">
                  <c:v>Ocena 2</c:v>
                </c:pt>
                <c:pt idx="2">
                  <c:v>Ocena 3</c:v>
                </c:pt>
                <c:pt idx="3">
                  <c:v>Ocena 4</c:v>
                </c:pt>
                <c:pt idx="4">
                  <c:v>Ocena 5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46144"/>
        <c:axId val="73852032"/>
      </c:barChart>
      <c:catAx>
        <c:axId val="7384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73852032"/>
        <c:crosses val="autoZero"/>
        <c:auto val="1"/>
        <c:lblAlgn val="ctr"/>
        <c:lblOffset val="100"/>
        <c:noMultiLvlLbl val="0"/>
      </c:catAx>
      <c:valAx>
        <c:axId val="7385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84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F55A5-DC6A-4251-A734-A9D7083FE01E}" type="datetimeFigureOut">
              <a:rPr lang="sl-SI" smtClean="0"/>
              <a:t>22.3.2012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8405D-815C-46E4-A44B-A38F46D49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18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405D-815C-46E4-A44B-A38F46D492D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088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0EA68E-4F92-4CA5-90A9-BB588BC0CBAA}" type="datetime1">
              <a:rPr lang="sl-SI" smtClean="0"/>
              <a:t>22.3.2012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5FCF-0A4F-4E84-B02D-9DCDD29A7A9E}" type="datetime1">
              <a:rPr lang="sl-SI" smtClean="0"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06F3D4-BA0B-4E35-B2F5-813E282AAE06}" type="datetime1">
              <a:rPr lang="sl-SI" smtClean="0"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7" name="Pravoko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EAE0-66AE-4F4C-9C7A-13151632F137}" type="datetime1">
              <a:rPr lang="sl-SI" smtClean="0"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Pravoko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168-4CE2-4559-864A-E1ED3527DE35}" type="datetime1">
              <a:rPr lang="sl-SI" smtClean="0"/>
              <a:t>22.3.2012</a:t>
            </a:fld>
            <a:endParaRPr lang="sl-SI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FD6B86-9F77-4A67-B1A6-19CB9A6D77BE}" type="datetime1">
              <a:rPr lang="sl-SI" smtClean="0"/>
              <a:t>22.3.2012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6A8119-A800-4D94-89FF-101FCDE351D0}" type="datetime1">
              <a:rPr lang="sl-SI" smtClean="0"/>
              <a:t>22.3.2012</a:t>
            </a:fld>
            <a:endParaRPr lang="sl-SI"/>
          </a:p>
        </p:txBody>
      </p:sp>
      <p:sp>
        <p:nvSpPr>
          <p:cNvPr id="12" name="Ograda številke diapoz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16" name="Ograda besedil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5" name="Ograda besedil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8A36-4570-42F6-8185-943A45AC3B49}" type="datetime1">
              <a:rPr lang="sl-SI" smtClean="0"/>
              <a:t>22.3.2012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C0BC-C837-45AC-B347-9F5D46C7FCF2}" type="datetime1">
              <a:rPr lang="sl-SI" smtClean="0"/>
              <a:t>22.3.2012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4EF-027A-4F4B-98A8-C4674CC3BBFE}" type="datetime1">
              <a:rPr lang="sl-SI" smtClean="0"/>
              <a:t>22.3.2012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Pravoko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Pravoko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9C1403-4335-4AE7-8190-2F46E5B27ABA}" type="datetime1">
              <a:rPr lang="sl-SI" smtClean="0"/>
              <a:t>22.3.2012</a:t>
            </a:fld>
            <a:endParaRPr lang="sl-SI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8FE6AF-7E08-4ECA-B5EB-51F3C63BA009}" type="datetime1">
              <a:rPr lang="sl-SI" smtClean="0"/>
              <a:t>22.3.2012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  <p:sp>
        <p:nvSpPr>
          <p:cNvPr id="7" name="Pravoko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6E3C13-91D0-48AF-A4F6-480E1A0EFE6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uzU8_guSU0&amp;feature=related" TargetMode="External"/><Relationship Id="rId2" Type="http://schemas.openxmlformats.org/officeDocument/2006/relationships/hyperlink" Target="http://www.youtube.com/watch?v=LTsXNAk6jI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Raziskovanje delovanja </a:t>
            </a:r>
            <a:r>
              <a:rPr lang="sl-SI" dirty="0" smtClean="0">
                <a:hlinkClick r:id="rId2"/>
              </a:rPr>
              <a:t>?</a:t>
            </a:r>
            <a:r>
              <a:rPr lang="sl-SI" dirty="0" smtClean="0">
                <a:hlinkClick r:id="rId3"/>
              </a:rPr>
              <a:t>?</a:t>
            </a:r>
            <a:r>
              <a:rPr lang="sl-SI" dirty="0" smtClean="0"/>
              <a:t> s pomočjo programske opreme </a:t>
            </a:r>
            <a:r>
              <a:rPr lang="sl-SI" dirty="0" err="1" smtClean="0"/>
              <a:t>logger</a:t>
            </a:r>
            <a:r>
              <a:rPr lang="sl-SI" dirty="0" smtClean="0"/>
              <a:t> lite pri pouku biologije na srednji šoli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Mag. Jožica Brecl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0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segrevanje mišice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r>
              <a:rPr lang="sl-SI" b="1" dirty="0" smtClean="0"/>
              <a:t>Slika </a:t>
            </a:r>
            <a:r>
              <a:rPr lang="sl-SI" b="1" dirty="0"/>
              <a:t>6: Rezultati segrevanja dvoglave (rdeča krivulja) in troglave (modra krivulja) mišice</a:t>
            </a:r>
            <a:endParaRPr lang="sl-SI" dirty="0"/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b="1" dirty="0" smtClean="0"/>
              <a:t>Slika </a:t>
            </a:r>
            <a:r>
              <a:rPr lang="sl-SI" b="1" dirty="0"/>
              <a:t>7: Dijakinja meri segrevanje dvoglave in troglave mišice 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642360" cy="2403475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618865" cy="2134870"/>
          </a:xfrm>
          <a:prstGeom prst="rect">
            <a:avLst/>
          </a:prstGeom>
        </p:spPr>
      </p:pic>
      <p:sp>
        <p:nvSpPr>
          <p:cNvPr id="7" name="Ograda noge 6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410672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83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anketa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0306145"/>
              </p:ext>
            </p:extLst>
          </p:nvPr>
        </p:nvGraphicFramePr>
        <p:xfrm>
          <a:off x="60960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grada vsebine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01777787"/>
              </p:ext>
            </p:extLst>
          </p:nvPr>
        </p:nvGraphicFramePr>
        <p:xfrm>
          <a:off x="484505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grada noge 2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338664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59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anketa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798915"/>
              </p:ext>
            </p:extLst>
          </p:nvPr>
        </p:nvGraphicFramePr>
        <p:xfrm>
          <a:off x="60960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grada vsebine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48201570"/>
              </p:ext>
            </p:extLst>
          </p:nvPr>
        </p:nvGraphicFramePr>
        <p:xfrm>
          <a:off x="484505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grada noge 2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338664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68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anketa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4232344"/>
              </p:ext>
            </p:extLst>
          </p:nvPr>
        </p:nvGraphicFramePr>
        <p:xfrm>
          <a:off x="339432" y="2276872"/>
          <a:ext cx="3368472" cy="3378625"/>
        </p:xfrm>
        <a:graphic>
          <a:graphicData uri="http://schemas.openxmlformats.org/drawingml/2006/table">
            <a:tbl>
              <a:tblPr/>
              <a:tblGrid>
                <a:gridCol w="2144336"/>
                <a:gridCol w="648072"/>
                <a:gridCol w="576064"/>
              </a:tblGrid>
              <a:tr h="1193556">
                <a:tc>
                  <a:txBody>
                    <a:bodyPr/>
                    <a:lstStyle/>
                    <a:p>
                      <a:pPr algn="l"/>
                      <a:r>
                        <a:rPr lang="sl-SI" sz="1800" b="1" dirty="0" smtClean="0">
                          <a:effectLst/>
                        </a:rPr>
                        <a:t>Pri </a:t>
                      </a:r>
                      <a:r>
                        <a:rPr lang="sl-SI" sz="1800" b="1" dirty="0">
                          <a:effectLst/>
                        </a:rPr>
                        <a:t>vaji segrevanje mišice se je bolj segrela dvoglava mišica.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b="1" dirty="0">
                          <a:effectLst/>
                        </a:rPr>
                        <a:t>  83%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b="1" dirty="0">
                          <a:effectLst/>
                        </a:rPr>
                        <a:t>33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1193556">
                <a:tc>
                  <a:txBody>
                    <a:bodyPr/>
                    <a:lstStyle/>
                    <a:p>
                      <a:pPr algn="l"/>
                      <a:r>
                        <a:rPr lang="sl-SI" sz="1800" dirty="0" smtClean="0">
                          <a:effectLst/>
                        </a:rPr>
                        <a:t>Pri </a:t>
                      </a:r>
                      <a:r>
                        <a:rPr lang="sl-SI" sz="1800" dirty="0">
                          <a:effectLst/>
                        </a:rPr>
                        <a:t>vaji segrevanje mišice se je bolj segrela troglava mišica.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dirty="0">
                          <a:effectLst/>
                        </a:rPr>
                        <a:t>  15%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dirty="0">
                          <a:effectLst/>
                        </a:rPr>
                        <a:t>6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1513">
                <a:tc>
                  <a:txBody>
                    <a:bodyPr/>
                    <a:lstStyle/>
                    <a:p>
                      <a:pPr algn="l"/>
                      <a:r>
                        <a:rPr lang="sl-SI" sz="1800" dirty="0" smtClean="0">
                          <a:effectLst/>
                        </a:rPr>
                        <a:t>P</a:t>
                      </a:r>
                      <a:r>
                        <a:rPr lang="it-IT" sz="1800" dirty="0" err="1" smtClean="0">
                          <a:effectLst/>
                        </a:rPr>
                        <a:t>ri</a:t>
                      </a:r>
                      <a:r>
                        <a:rPr lang="it-IT" sz="1800" dirty="0" smtClean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vaji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segrevanje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mišice</a:t>
                      </a:r>
                      <a:r>
                        <a:rPr lang="it-IT" sz="1800" dirty="0">
                          <a:effectLst/>
                        </a:rPr>
                        <a:t> sta se </a:t>
                      </a:r>
                      <a:r>
                        <a:rPr lang="it-IT" sz="1800" dirty="0" err="1">
                          <a:effectLst/>
                        </a:rPr>
                        <a:t>obe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mišici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segreli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enako</a:t>
                      </a:r>
                      <a:r>
                        <a:rPr lang="it-IT" sz="1800" dirty="0">
                          <a:effectLst/>
                        </a:rPr>
                        <a:t>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dirty="0">
                          <a:effectLst/>
                        </a:rPr>
                        <a:t>  3%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dirty="0">
                          <a:effectLst/>
                        </a:rPr>
                        <a:t>1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grada vsebine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52835107"/>
              </p:ext>
            </p:extLst>
          </p:nvPr>
        </p:nvGraphicFramePr>
        <p:xfrm>
          <a:off x="4285927" y="2275324"/>
          <a:ext cx="4445323" cy="3747760"/>
        </p:xfrm>
        <a:graphic>
          <a:graphicData uri="http://schemas.openxmlformats.org/drawingml/2006/table">
            <a:tbl>
              <a:tblPr/>
              <a:tblGrid>
                <a:gridCol w="3064756"/>
                <a:gridCol w="1069394"/>
                <a:gridCol w="311173"/>
              </a:tblGrid>
              <a:tr h="957456">
                <a:tc>
                  <a:txBody>
                    <a:bodyPr/>
                    <a:lstStyle/>
                    <a:p>
                      <a:pPr algn="l"/>
                      <a:r>
                        <a:rPr lang="sl-SI" sz="1800" dirty="0" smtClean="0">
                          <a:effectLst/>
                        </a:rPr>
                        <a:t>Pri </a:t>
                      </a:r>
                      <a:r>
                        <a:rPr lang="sl-SI" sz="1800" dirty="0">
                          <a:effectLst/>
                        </a:rPr>
                        <a:t>žvečenju žvečilnega gumija je bilo aktiviranih več motoričnih enot, zato je bila izmerjena maksimalna napetost (</a:t>
                      </a:r>
                      <a:r>
                        <a:rPr lang="sl-SI" sz="1800" dirty="0" err="1">
                          <a:effectLst/>
                        </a:rPr>
                        <a:t>mv</a:t>
                      </a:r>
                      <a:r>
                        <a:rPr lang="sl-SI" sz="1800" dirty="0">
                          <a:effectLst/>
                        </a:rPr>
                        <a:t>) nižja.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dirty="0">
                          <a:effectLst/>
                        </a:rPr>
                        <a:t>  18%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>
                          <a:effectLst/>
                        </a:rPr>
                        <a:t>7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957456">
                <a:tc>
                  <a:txBody>
                    <a:bodyPr/>
                    <a:lstStyle/>
                    <a:p>
                      <a:pPr algn="l"/>
                      <a:r>
                        <a:rPr lang="sl-SI" sz="1800" b="1" dirty="0" smtClean="0">
                          <a:effectLst/>
                        </a:rPr>
                        <a:t>Pri </a:t>
                      </a:r>
                      <a:r>
                        <a:rPr lang="sl-SI" sz="1800" b="1" dirty="0">
                          <a:effectLst/>
                        </a:rPr>
                        <a:t>žvečenju korenja je bilo aktiviranih več motoričnih enot, zato je bila izmerjena maksimalna napetost višja.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b="1">
                          <a:effectLst/>
                        </a:rPr>
                        <a:t>  60%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b="1" dirty="0">
                          <a:effectLst/>
                        </a:rPr>
                        <a:t>24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386">
                <a:tc>
                  <a:txBody>
                    <a:bodyPr/>
                    <a:lstStyle/>
                    <a:p>
                      <a:pPr algn="l"/>
                      <a:r>
                        <a:rPr lang="sl-SI" sz="1800" dirty="0" smtClean="0">
                          <a:effectLst/>
                        </a:rPr>
                        <a:t>S </a:t>
                      </a:r>
                      <a:r>
                        <a:rPr lang="sl-SI" sz="1800" dirty="0">
                          <a:effectLst/>
                        </a:rPr>
                        <a:t>stiskanjem čeljusti smo aktivirali </a:t>
                      </a:r>
                      <a:r>
                        <a:rPr lang="sl-SI" sz="1800" dirty="0" smtClean="0">
                          <a:effectLst/>
                        </a:rPr>
                        <a:t>manj </a:t>
                      </a:r>
                      <a:r>
                        <a:rPr lang="sl-SI" sz="1800" dirty="0">
                          <a:effectLst/>
                        </a:rPr>
                        <a:t>motoričnih enot kot pri žvečenju žvečilnega gumija.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>
                          <a:effectLst/>
                        </a:rPr>
                        <a:t>  18%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>
                          <a:effectLst/>
                        </a:rPr>
                        <a:t>7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315">
                <a:tc>
                  <a:txBody>
                    <a:bodyPr/>
                    <a:lstStyle/>
                    <a:p>
                      <a:pPr algn="l"/>
                      <a:r>
                        <a:rPr lang="sl-SI" sz="1800" dirty="0" smtClean="0">
                          <a:effectLst/>
                        </a:rPr>
                        <a:t>Izmerjena </a:t>
                      </a:r>
                      <a:r>
                        <a:rPr lang="sl-SI" sz="1800" dirty="0">
                          <a:effectLst/>
                        </a:rPr>
                        <a:t>maksimalna napetost je bila v vseh primerih enaka.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>
                          <a:effectLst/>
                        </a:rPr>
                        <a:t>  5%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dirty="0">
                          <a:effectLst/>
                        </a:rPr>
                        <a:t>2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://193.2.241.196/moodleams/mod/questionnaire/images/hbar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05175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2340732" y="1691515"/>
            <a:ext cx="389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Izberi pravilno trditev.</a:t>
            </a:r>
            <a:endParaRPr lang="sl-SI" sz="2400" dirty="0"/>
          </a:p>
        </p:txBody>
      </p:sp>
      <p:pic>
        <p:nvPicPr>
          <p:cNvPr id="1034" name="Picture 10" descr="http://193.2.241.196/moodleams/mod/questionnaire/images/hbar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801938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193.2.241.196/moodleams/mod/questionnaire/images/hbar_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801938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193.2.241.196/moodleams/mod/questionnaire/images/hbar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801938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193.2.241.196/moodleams/mod/questionnaire/images/hbar_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801938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193.2.241.196/moodleams/mod/questionnaire/images/hbar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801938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193.2.241.196/moodleams/mod/questionnaire/images/hbar_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801938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193.2.241.196/moodleams/mod/questionnaire/images/hbar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801938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noge 2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554688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68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anketa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1588722"/>
              </p:ext>
            </p:extLst>
          </p:nvPr>
        </p:nvGraphicFramePr>
        <p:xfrm>
          <a:off x="609600" y="2205784"/>
          <a:ext cx="3886200" cy="3489000"/>
        </p:xfrm>
        <a:graphic>
          <a:graphicData uri="http://schemas.openxmlformats.org/drawingml/2006/table">
            <a:tbl>
              <a:tblPr/>
              <a:tblGrid>
                <a:gridCol w="2162200"/>
                <a:gridCol w="1080120"/>
                <a:gridCol w="643880"/>
              </a:tblGrid>
              <a:tr h="650120"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>
                          <a:effectLst/>
                        </a:rPr>
                        <a:t>Največjo </a:t>
                      </a:r>
                      <a:r>
                        <a:rPr lang="sl-SI" sz="2000" dirty="0">
                          <a:effectLst/>
                        </a:rPr>
                        <a:t>silo proizvedemo s palcem in mezincem.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dirty="0">
                          <a:effectLst/>
                        </a:rPr>
                        <a:t>  13%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2000">
                          <a:effectLst/>
                        </a:rPr>
                        <a:t>5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929022">
                <a:tc>
                  <a:txBody>
                    <a:bodyPr/>
                    <a:lstStyle/>
                    <a:p>
                      <a:pPr algn="l"/>
                      <a:r>
                        <a:rPr lang="sl-SI" sz="2000" b="1" dirty="0" smtClean="0">
                          <a:effectLst/>
                        </a:rPr>
                        <a:t>Desničarji </a:t>
                      </a:r>
                      <a:r>
                        <a:rPr lang="sl-SI" sz="2000" b="1" dirty="0">
                          <a:effectLst/>
                        </a:rPr>
                        <a:t>imajo višjo mišična vzdržljivost na desni roki, levičarji pa v levi roki.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b="1" dirty="0">
                          <a:effectLst/>
                        </a:rPr>
                        <a:t>  85%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2000" b="1" dirty="0">
                          <a:effectLst/>
                        </a:rPr>
                        <a:t>34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0120"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>
                          <a:effectLst/>
                        </a:rPr>
                        <a:t>Krajše </a:t>
                      </a:r>
                      <a:r>
                        <a:rPr lang="sl-SI" sz="2000" dirty="0">
                          <a:effectLst/>
                        </a:rPr>
                        <a:t>mišice so močnejše, </a:t>
                      </a:r>
                      <a:r>
                        <a:rPr lang="sl-SI" sz="2000" dirty="0" smtClean="0">
                          <a:effectLst/>
                        </a:rPr>
                        <a:t>daljše </a:t>
                      </a:r>
                      <a:r>
                        <a:rPr lang="sl-SI" sz="2000" dirty="0">
                          <a:effectLst/>
                        </a:rPr>
                        <a:t>pa šibkejše.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dirty="0">
                          <a:effectLst/>
                        </a:rPr>
                        <a:t>  3%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2000" dirty="0">
                          <a:effectLst/>
                        </a:rPr>
                        <a:t>1</a:t>
                      </a:r>
                    </a:p>
                  </a:txBody>
                  <a:tcPr marL="22700" marR="22700" marT="22700" marB="2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grada vsebine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2970214"/>
              </p:ext>
            </p:extLst>
          </p:nvPr>
        </p:nvGraphicFramePr>
        <p:xfrm>
          <a:off x="484505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9" name="Picture 1" descr="http://193.2.241.196/moodleams/mod/questionnaire/images/hbar_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36913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193.2.241.196/moodleams/mod/questionnaire/images/hbar_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36913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93.2.241.196/moodleams/mod/questionnaire/images/hbar_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36913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93.2.241.196/moodleams/mod/questionnaire/images/hbar_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36913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193.2.241.196/moodleams/mod/questionnaire/images/hbar_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36913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193.2.241.196/moodleams/mod/questionnaire/images/hbar_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36913"/>
            <a:ext cx="381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jeZBesedilom 15"/>
          <p:cNvSpPr txBox="1"/>
          <p:nvPr/>
        </p:nvSpPr>
        <p:spPr>
          <a:xfrm>
            <a:off x="609600" y="1691514"/>
            <a:ext cx="302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Izberi pravilno trditev.</a:t>
            </a:r>
            <a:endParaRPr lang="sl-SI" sz="2400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626696" cy="365125"/>
          </a:xfrm>
        </p:spPr>
        <p:txBody>
          <a:bodyPr/>
          <a:lstStyle/>
          <a:p>
            <a:r>
              <a:rPr lang="sl-SI" smtClean="0"/>
              <a:t>Škofijska gimnazija Antona Martina Slomška, Vrbanska c. 30, 2000 Maribor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15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anketa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2134467"/>
              </p:ext>
            </p:extLst>
          </p:nvPr>
        </p:nvGraphicFramePr>
        <p:xfrm>
          <a:off x="60960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grada vsebine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812196"/>
            <a:ext cx="3886200" cy="2125784"/>
          </a:xfrm>
        </p:spPr>
      </p:pic>
      <p:sp>
        <p:nvSpPr>
          <p:cNvPr id="7" name="PoljeZBesedilom 6"/>
          <p:cNvSpPr txBox="1"/>
          <p:nvPr/>
        </p:nvSpPr>
        <p:spPr>
          <a:xfrm>
            <a:off x="4716016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Dijaki so bili zadovoljni z:</a:t>
            </a:r>
            <a:endParaRPr lang="sl-SI" sz="2400" b="1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266656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0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anketa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87624"/>
            <a:ext cx="5328592" cy="4724685"/>
          </a:xfrm>
        </p:spPr>
      </p:pic>
      <p:sp>
        <p:nvSpPr>
          <p:cNvPr id="5" name="PoljeZBesedilom 4"/>
          <p:cNvSpPr txBox="1"/>
          <p:nvPr/>
        </p:nvSpPr>
        <p:spPr>
          <a:xfrm>
            <a:off x="755576" y="155679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Dijaki bi spremenili</a:t>
            </a:r>
            <a:endParaRPr lang="sl-SI" sz="2400" b="1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482680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2542977" cy="340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Zaključki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Uresničili zastavljene cilje</a:t>
            </a:r>
          </a:p>
          <a:p>
            <a:r>
              <a:rPr lang="sl-SI" dirty="0" smtClean="0"/>
              <a:t>Povečali motivacijo</a:t>
            </a:r>
          </a:p>
          <a:p>
            <a:r>
              <a:rPr lang="sl-SI" dirty="0" smtClean="0"/>
              <a:t>Zvišali nivo osvojenih znanj</a:t>
            </a:r>
          </a:p>
          <a:p>
            <a:r>
              <a:rPr lang="sl-SI" dirty="0" smtClean="0"/>
              <a:t>Navdušili za raziskovanje z IKT</a:t>
            </a:r>
          </a:p>
          <a:p>
            <a:r>
              <a:rPr lang="sl-SI" dirty="0" smtClean="0"/>
              <a:t>Zadovoljni dijaki (hipoteze, rezultati, nova spoznanja,  delo v skupinah, sproščenost)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338664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102620" cy="29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Načrtujemo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Vaje s področja fiziologije človeka</a:t>
            </a:r>
          </a:p>
          <a:p>
            <a:pPr lvl="1"/>
            <a:r>
              <a:rPr lang="sl-SI" dirty="0" smtClean="0"/>
              <a:t>Merjenje mišične aktivnosti ob uporabi uteži</a:t>
            </a:r>
          </a:p>
          <a:p>
            <a:pPr lvl="1"/>
            <a:r>
              <a:rPr lang="sl-SI" dirty="0" smtClean="0"/>
              <a:t>Merjenje mišične aktivnosti stegenskih </a:t>
            </a:r>
          </a:p>
          <a:p>
            <a:pPr marL="365760" lvl="1" indent="0">
              <a:buNone/>
            </a:pPr>
            <a:r>
              <a:rPr lang="sl-SI" dirty="0" smtClean="0"/>
              <a:t>mišic v mirovanju in počepu</a:t>
            </a:r>
          </a:p>
          <a:p>
            <a:pPr lvl="1"/>
            <a:r>
              <a:rPr lang="sl-SI" dirty="0" smtClean="0"/>
              <a:t>Merjenje odzivanja na dražljaje</a:t>
            </a:r>
          </a:p>
          <a:p>
            <a:pPr lvl="1"/>
            <a:r>
              <a:rPr lang="sl-SI" dirty="0" smtClean="0"/>
              <a:t>Dijakom podatki dostopni v spletni učilnici</a:t>
            </a:r>
          </a:p>
          <a:p>
            <a:pPr lvl="1"/>
            <a:r>
              <a:rPr lang="sl-SI" dirty="0" smtClean="0"/>
              <a:t>Uporaba glasovalnih naprav in spletne učilnice pri preverjanju znanja</a:t>
            </a:r>
          </a:p>
          <a:p>
            <a:pPr lvl="1"/>
            <a:r>
              <a:rPr lang="sl-SI" dirty="0" err="1" smtClean="0"/>
              <a:t>Medpredmetne</a:t>
            </a:r>
            <a:r>
              <a:rPr lang="sl-SI" dirty="0" smtClean="0"/>
              <a:t> povezave: športna vzgoja, fizika, kemija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482680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93675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Zahvala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Ga. Irena Rebolj Kraner, prof. in ravnateljica Škofijske gimnazije Antona Martina Slomška</a:t>
            </a:r>
          </a:p>
          <a:p>
            <a:r>
              <a:rPr lang="sl-SI" dirty="0" smtClean="0"/>
              <a:t>ga. Brigita Žaucer, laborantka</a:t>
            </a:r>
          </a:p>
          <a:p>
            <a:r>
              <a:rPr lang="sl-SI" dirty="0" smtClean="0"/>
              <a:t>G. doc. dr. Andrej </a:t>
            </a:r>
            <a:r>
              <a:rPr lang="sl-SI" dirty="0" err="1" smtClean="0"/>
              <a:t>Šorgo</a:t>
            </a:r>
            <a:r>
              <a:rPr lang="sl-SI" dirty="0" smtClean="0"/>
              <a:t>, UM, Fakulteta za naravoslovje in matematiko, Maribor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2640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66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Cilji učnega načrta za biologijo (2008)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l-SI" dirty="0" smtClean="0"/>
              <a:t>Dijaki:</a:t>
            </a:r>
          </a:p>
          <a:p>
            <a:pPr lvl="0"/>
            <a:r>
              <a:rPr lang="sl-SI" dirty="0" smtClean="0"/>
              <a:t>razumejo </a:t>
            </a:r>
            <a:r>
              <a:rPr lang="sl-SI" dirty="0"/>
              <a:t>pristope k raziskovalnemu delu v </a:t>
            </a:r>
            <a:r>
              <a:rPr lang="sl-SI" dirty="0" smtClean="0"/>
              <a:t>biologiji, </a:t>
            </a:r>
            <a:r>
              <a:rPr lang="sl-SI" dirty="0"/>
              <a:t>uporaba informacijsko-komunikacijske tehnologije (IKT) pri meritvah in prikazu rezultatov </a:t>
            </a:r>
            <a:r>
              <a:rPr lang="sl-SI" dirty="0" smtClean="0"/>
              <a:t>raziskav;</a:t>
            </a:r>
            <a:endParaRPr lang="sl-SI" dirty="0"/>
          </a:p>
          <a:p>
            <a:pPr lvl="0"/>
            <a:r>
              <a:rPr lang="sl-SI" dirty="0"/>
              <a:t>znajo na enostavnih primerih načrtovati in uporabiti metode opazovanja in eksperimentiranja ter zbirati kvalitativne in kvantitativne podatke;</a:t>
            </a:r>
          </a:p>
          <a:p>
            <a:pPr lvl="0"/>
            <a:r>
              <a:rPr lang="sl-SI" dirty="0"/>
              <a:t>znajo izbrati in uporabiti ustrezna orodja in tehnologijo za izvedbo raziskave ter za zbiranje, analizo in prikaz podatkov.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202760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2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 smtClean="0"/>
              <a:t>povečati </a:t>
            </a:r>
            <a:r>
              <a:rPr lang="sl-SI" dirty="0"/>
              <a:t>motivacijo dijakov za praktično delo pri biologiji in vsebine, ki so vezane na to predmetno področje;</a:t>
            </a:r>
          </a:p>
          <a:p>
            <a:pPr lvl="0"/>
            <a:r>
              <a:rPr lang="sl-SI" dirty="0"/>
              <a:t>zvišati nivo osvojenih </a:t>
            </a:r>
            <a:r>
              <a:rPr lang="sl-SI" dirty="0" smtClean="0"/>
              <a:t>znanj, spretnosti, veščin in stališč;</a:t>
            </a:r>
            <a:endParaRPr lang="sl-SI" dirty="0"/>
          </a:p>
          <a:p>
            <a:pPr lvl="0"/>
            <a:r>
              <a:rPr lang="sl-SI" dirty="0" err="1"/>
              <a:t>vzpodbuditi</a:t>
            </a:r>
            <a:r>
              <a:rPr lang="sl-SI" dirty="0"/>
              <a:t> v dijakih pozitiven odnos do raziskovalnega dela;</a:t>
            </a:r>
          </a:p>
          <a:p>
            <a:pPr lvl="0"/>
            <a:r>
              <a:rPr lang="sl-SI" dirty="0" err="1"/>
              <a:t>vzpodbuditi</a:t>
            </a:r>
            <a:r>
              <a:rPr lang="sl-SI" dirty="0"/>
              <a:t> dijake za uporabo sodobnih IKT pripomočkov pri raziskovanju žive in nežive narave.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058744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34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Materiali in metode dela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l-SI" dirty="0" smtClean="0"/>
              <a:t>2 šolski uri na skupino</a:t>
            </a:r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sebni računalnik, </a:t>
            </a:r>
          </a:p>
          <a:p>
            <a:r>
              <a:rPr lang="sl-SI" dirty="0" err="1" smtClean="0"/>
              <a:t>Logger</a:t>
            </a:r>
            <a:r>
              <a:rPr lang="sl-SI" dirty="0" smtClean="0"/>
              <a:t> Lite, vmesnik </a:t>
            </a:r>
            <a:r>
              <a:rPr lang="sl-SI" dirty="0" err="1" smtClean="0"/>
              <a:t>Vernier</a:t>
            </a:r>
            <a:r>
              <a:rPr lang="sl-SI" dirty="0" smtClean="0"/>
              <a:t>, merilnik za temperaturo, dinamometer in merilnik EKG 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l-SI" dirty="0" smtClean="0"/>
              <a:t>Časovni okvir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Oprema</a:t>
            </a:r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626696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93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Časovno načrtovanje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6833628"/>
              </p:ext>
            </p:extLst>
          </p:nvPr>
        </p:nvGraphicFramePr>
        <p:xfrm>
          <a:off x="683568" y="1700806"/>
          <a:ext cx="8153400" cy="429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784722">
                <a:tc gridSpan="4">
                  <a:txBody>
                    <a:bodyPr/>
                    <a:lstStyle/>
                    <a:p>
                      <a:r>
                        <a:rPr lang="sl-SI" dirty="0" smtClean="0"/>
                        <a:t>Uvod s kratkimi navodili in varnostnimi</a:t>
                      </a:r>
                      <a:r>
                        <a:rPr lang="sl-SI" baseline="0" dirty="0" smtClean="0"/>
                        <a:t> napotki ter navodili za tehnično izpeljavo kroženja med skupinami (5 minut).</a:t>
                      </a:r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54641">
                <a:tc>
                  <a:txBody>
                    <a:bodyPr/>
                    <a:lstStyle/>
                    <a:p>
                      <a:r>
                        <a:rPr lang="sl-SI" dirty="0" smtClean="0"/>
                        <a:t>Skupina 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2</a:t>
                      </a:r>
                      <a:endParaRPr lang="sl-SI" dirty="0"/>
                    </a:p>
                  </a:txBody>
                  <a:tcPr/>
                </a:tc>
              </a:tr>
              <a:tr h="454641">
                <a:tc>
                  <a:txBody>
                    <a:bodyPr/>
                    <a:lstStyle/>
                    <a:p>
                      <a:r>
                        <a:rPr lang="sl-SI" dirty="0" smtClean="0"/>
                        <a:t>Skupina 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Vaja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</a:t>
                      </a:r>
                      <a:r>
                        <a:rPr lang="sl-SI" baseline="0" dirty="0" smtClean="0"/>
                        <a:t> 2</a:t>
                      </a:r>
                      <a:endParaRPr lang="sl-SI" dirty="0"/>
                    </a:p>
                  </a:txBody>
                  <a:tcPr/>
                </a:tc>
              </a:tr>
              <a:tr h="454641">
                <a:tc>
                  <a:txBody>
                    <a:bodyPr/>
                    <a:lstStyle/>
                    <a:p>
                      <a:r>
                        <a:rPr lang="sl-SI" dirty="0" smtClean="0"/>
                        <a:t>Skupina 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3</a:t>
                      </a:r>
                      <a:endParaRPr lang="sl-SI" dirty="0"/>
                    </a:p>
                  </a:txBody>
                  <a:tcPr/>
                </a:tc>
              </a:tr>
              <a:tr h="454641">
                <a:tc>
                  <a:txBody>
                    <a:bodyPr/>
                    <a:lstStyle/>
                    <a:p>
                      <a:r>
                        <a:rPr lang="sl-SI" dirty="0" smtClean="0"/>
                        <a:t>Skupina 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3</a:t>
                      </a:r>
                      <a:endParaRPr lang="sl-SI" dirty="0"/>
                    </a:p>
                  </a:txBody>
                  <a:tcPr/>
                </a:tc>
              </a:tr>
              <a:tr h="454641">
                <a:tc>
                  <a:txBody>
                    <a:bodyPr/>
                    <a:lstStyle/>
                    <a:p>
                      <a:r>
                        <a:rPr lang="sl-SI" dirty="0" smtClean="0"/>
                        <a:t>Skupina</a:t>
                      </a:r>
                      <a:r>
                        <a:rPr lang="sl-SI" baseline="0" dirty="0" smtClean="0"/>
                        <a:t> 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1</a:t>
                      </a:r>
                      <a:endParaRPr lang="sl-SI" dirty="0"/>
                    </a:p>
                  </a:txBody>
                  <a:tcPr/>
                </a:tc>
              </a:tr>
              <a:tr h="454641">
                <a:tc>
                  <a:txBody>
                    <a:bodyPr/>
                    <a:lstStyle/>
                    <a:p>
                      <a:r>
                        <a:rPr lang="sl-SI" dirty="0" smtClean="0"/>
                        <a:t>Skupina</a:t>
                      </a:r>
                      <a:r>
                        <a:rPr lang="sl-SI" baseline="0" dirty="0" smtClean="0"/>
                        <a:t> 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Vaja 1</a:t>
                      </a:r>
                      <a:endParaRPr lang="sl-SI" dirty="0"/>
                    </a:p>
                  </a:txBody>
                  <a:tcPr/>
                </a:tc>
              </a:tr>
              <a:tr h="784722">
                <a:tc gridSpan="4">
                  <a:txBody>
                    <a:bodyPr/>
                    <a:lstStyle/>
                    <a:p>
                      <a:r>
                        <a:rPr lang="sl-SI" dirty="0" smtClean="0"/>
                        <a:t>Razgovor z osnovnimi spoznanji na podlagi izvedenih računalniško podprtih laboratorijskih vaj (15 minut).</a:t>
                      </a:r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274768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95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Merjenje mnenja dijakov z anketiranjem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17. 1. 2012</a:t>
            </a:r>
          </a:p>
          <a:p>
            <a:r>
              <a:rPr lang="sl-SI" dirty="0" smtClean="0"/>
              <a:t>40 dijakov 2. letnika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842720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55739"/>
            <a:ext cx="5184576" cy="30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Mišična moč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Slika </a:t>
            </a:r>
            <a:r>
              <a:rPr lang="sl-SI" b="1" dirty="0"/>
              <a:t>1: Dijakinje </a:t>
            </a:r>
            <a:r>
              <a:rPr lang="sl-SI" b="1" dirty="0" smtClean="0"/>
              <a:t>med </a:t>
            </a:r>
            <a:r>
              <a:rPr lang="sl-SI" b="1" dirty="0"/>
              <a:t>merjenjem mišične moči </a:t>
            </a:r>
            <a:endParaRPr lang="sl-SI" b="1" dirty="0" smtClean="0"/>
          </a:p>
          <a:p>
            <a:endParaRPr lang="sl-SI" dirty="0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4947563" cy="3254092"/>
          </a:xfrm>
          <a:prstGeom prst="rect">
            <a:avLst/>
          </a:prstGeo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058744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63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mišična moč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r>
              <a:rPr lang="sl-SI" b="1" dirty="0" smtClean="0"/>
              <a:t>Slika </a:t>
            </a:r>
            <a:r>
              <a:rPr lang="sl-SI" b="1" dirty="0"/>
              <a:t>2: Rezultati merjenja sile med različnimi kombinacijami prstov</a:t>
            </a:r>
            <a:endParaRPr lang="sl-SI" dirty="0"/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r>
              <a:rPr lang="sl-SI" b="1" dirty="0" smtClean="0"/>
              <a:t>Slika </a:t>
            </a:r>
            <a:r>
              <a:rPr lang="sl-SI" b="1" dirty="0"/>
              <a:t>3: Mišična moč desne roke. Meritev je potekala 20 s.</a:t>
            </a:r>
            <a:endParaRPr lang="sl-SI" dirty="0"/>
          </a:p>
          <a:p>
            <a:endParaRPr lang="sl-SI" dirty="0"/>
          </a:p>
        </p:txBody>
      </p:sp>
      <p:pic>
        <p:nvPicPr>
          <p:cNvPr id="6" name="Slik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4044315" cy="2406015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1365"/>
            <a:ext cx="3747770" cy="1717675"/>
          </a:xfrm>
          <a:prstGeom prst="rect">
            <a:avLst/>
          </a:prstGeom>
        </p:spPr>
      </p:pic>
      <p:sp>
        <p:nvSpPr>
          <p:cNvPr id="5" name="Ograda noge 4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842720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01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Rezultati: </a:t>
            </a:r>
            <a:r>
              <a:rPr lang="sl-SI" dirty="0" err="1"/>
              <a:t>e</a:t>
            </a:r>
            <a:r>
              <a:rPr lang="sl-SI" dirty="0" err="1" smtClean="0"/>
              <a:t>lektromiogram</a:t>
            </a:r>
            <a:r>
              <a:rPr lang="sl-SI" dirty="0" smtClean="0"/>
              <a:t> (EMG)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r>
              <a:rPr lang="sl-SI" b="1" dirty="0" smtClean="0"/>
              <a:t>Slika </a:t>
            </a:r>
            <a:r>
              <a:rPr lang="sl-SI" b="1" dirty="0"/>
              <a:t>5: Dijaki merijo mišično aktivnosti žvekalne mišice s pomočjo </a:t>
            </a:r>
            <a:r>
              <a:rPr lang="sl-SI" b="1" dirty="0" err="1"/>
              <a:t>elektromiograma</a:t>
            </a:r>
            <a:r>
              <a:rPr lang="sl-SI" b="1" dirty="0"/>
              <a:t> (EMG)</a:t>
            </a:r>
            <a:endParaRPr lang="sl-SI" dirty="0"/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r>
              <a:rPr lang="sl-SI" b="1" dirty="0" smtClean="0"/>
              <a:t>Slika </a:t>
            </a:r>
            <a:r>
              <a:rPr lang="sl-SI" b="1" dirty="0"/>
              <a:t>4: Rezultati merjenja mišične aktivnosti  žvekalne mišice s pomočjo </a:t>
            </a:r>
            <a:r>
              <a:rPr lang="sl-SI" b="1" dirty="0" err="1"/>
              <a:t>elektromiograma</a:t>
            </a:r>
            <a:r>
              <a:rPr lang="sl-SI" b="1" dirty="0"/>
              <a:t> (EMG)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2034540" cy="221107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3172"/>
            <a:ext cx="3963670" cy="2358390"/>
          </a:xfrm>
          <a:prstGeom prst="rect">
            <a:avLst/>
          </a:prstGeom>
        </p:spPr>
      </p:pic>
      <p:sp>
        <p:nvSpPr>
          <p:cNvPr id="7" name="Ograda noge 6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626696" cy="365125"/>
          </a:xfrm>
        </p:spPr>
        <p:txBody>
          <a:bodyPr/>
          <a:lstStyle/>
          <a:p>
            <a:r>
              <a:rPr lang="sl-SI" dirty="0" smtClean="0"/>
              <a:t>Škofijska gimnazija Antona Martina Slomška, </a:t>
            </a:r>
            <a:r>
              <a:rPr lang="sl-SI" dirty="0" err="1" smtClean="0"/>
              <a:t>Vrbanska</a:t>
            </a:r>
            <a:r>
              <a:rPr lang="sl-SI" dirty="0" smtClean="0"/>
              <a:t> c. 30, 2000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83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Kompozitn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319</TotalTime>
  <Words>964</Words>
  <Application>Microsoft Office PowerPoint</Application>
  <PresentationFormat>Diaprojekcija na zaslonu (4:3)</PresentationFormat>
  <Paragraphs>194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Sredinsko</vt:lpstr>
      <vt:lpstr>Raziskovanje delovanja ?? s pomočjo programske opreme logger lite pri pouku biologije na srednji šoli</vt:lpstr>
      <vt:lpstr>Cilji učnega načrta za biologijo (2008)</vt:lpstr>
      <vt:lpstr>Namen</vt:lpstr>
      <vt:lpstr>Materiali in metode dela</vt:lpstr>
      <vt:lpstr>Časovno načrtovanje</vt:lpstr>
      <vt:lpstr>Merjenje mnenja dijakov z anketiranjem</vt:lpstr>
      <vt:lpstr>Rezultati: Mišična moč</vt:lpstr>
      <vt:lpstr>Rezultati: mišična moč</vt:lpstr>
      <vt:lpstr>Rezultati: elektromiogram (EMG)</vt:lpstr>
      <vt:lpstr>Rezultati: segrevanje mišice</vt:lpstr>
      <vt:lpstr>Rezultati: anketa</vt:lpstr>
      <vt:lpstr>Rezultati: anketa</vt:lpstr>
      <vt:lpstr>Rezultati: anketa</vt:lpstr>
      <vt:lpstr>Rezultati: anketa</vt:lpstr>
      <vt:lpstr>Rezultati: anketa</vt:lpstr>
      <vt:lpstr>Rezultati: anketa</vt:lpstr>
      <vt:lpstr>Zaključki</vt:lpstr>
      <vt:lpstr>Načrtujemo</vt:lpstr>
      <vt:lpstr>Zahvala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jbrecl</dc:creator>
  <cp:lastModifiedBy>uporabnik</cp:lastModifiedBy>
  <cp:revision>29</cp:revision>
  <dcterms:created xsi:type="dcterms:W3CDTF">2012-03-18T20:05:43Z</dcterms:created>
  <dcterms:modified xsi:type="dcterms:W3CDTF">2012-03-22T15:33:12Z</dcterms:modified>
</cp:coreProperties>
</file>